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5" r:id="rId5"/>
    <p:sldMasterId id="2147483816" r:id="rId6"/>
    <p:sldMasterId id="2147483817" r:id="rId7"/>
    <p:sldMasterId id="214748381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</p:sldIdLst>
  <p:sldSz cy="5143500" cx="9144000"/>
  <p:notesSz cx="6858000" cy="9144000"/>
  <p:embeddedFontLst>
    <p:embeddedFont>
      <p:font typeface="Merriweather Light"/>
      <p:regular r:id="rId57"/>
      <p:bold r:id="rId58"/>
      <p:italic r:id="rId59"/>
      <p:boldItalic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Open Sans SemiBold"/>
      <p:regular r:id="rId65"/>
      <p:bold r:id="rId66"/>
      <p:italic r:id="rId67"/>
      <p:boldItalic r:id="rId68"/>
    </p:embeddedFont>
    <p:embeddedFont>
      <p:font typeface="Vidaloka"/>
      <p:regular r:id="rId69"/>
    </p:embeddedFont>
    <p:embeddedFont>
      <p:font typeface="Russo One"/>
      <p:regular r:id="rId70"/>
    </p:embeddedFont>
    <p:embeddedFont>
      <p:font typeface="Mako"/>
      <p:regular r:id="rId71"/>
    </p:embeddedFont>
    <p:embeddedFont>
      <p:font typeface="Crimson Text"/>
      <p:regular r:id="rId72"/>
      <p:bold r:id="rId73"/>
      <p:italic r:id="rId74"/>
      <p:boldItalic r:id="rId75"/>
    </p:embeddedFont>
    <p:embeddedFont>
      <p:font typeface="Open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CE2801-1101-4876-A79C-AF44B19BC527}">
  <a:tblStyle styleId="{57CE2801-1101-4876-A79C-AF44B19BC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CrimsonText-bold.fntdata"/><Relationship Id="rId72" Type="http://schemas.openxmlformats.org/officeDocument/2006/relationships/font" Target="fonts/CrimsonText-regular.fntdata"/><Relationship Id="rId31" Type="http://schemas.openxmlformats.org/officeDocument/2006/relationships/slide" Target="slides/slide22.xml"/><Relationship Id="rId75" Type="http://schemas.openxmlformats.org/officeDocument/2006/relationships/font" Target="fonts/CrimsonText-boldItalic.fntdata"/><Relationship Id="rId30" Type="http://schemas.openxmlformats.org/officeDocument/2006/relationships/slide" Target="slides/slide21.xml"/><Relationship Id="rId74" Type="http://schemas.openxmlformats.org/officeDocument/2006/relationships/font" Target="fonts/CrimsonText-italic.fntdata"/><Relationship Id="rId33" Type="http://schemas.openxmlformats.org/officeDocument/2006/relationships/slide" Target="slides/slide24.xml"/><Relationship Id="rId77" Type="http://schemas.openxmlformats.org/officeDocument/2006/relationships/font" Target="fonts/OpenSans-bold.fntdata"/><Relationship Id="rId32" Type="http://schemas.openxmlformats.org/officeDocument/2006/relationships/slide" Target="slides/slide23.xml"/><Relationship Id="rId76" Type="http://schemas.openxmlformats.org/officeDocument/2006/relationships/font" Target="fonts/OpenSans-regular.fntdata"/><Relationship Id="rId35" Type="http://schemas.openxmlformats.org/officeDocument/2006/relationships/slide" Target="slides/slide26.xml"/><Relationship Id="rId79" Type="http://schemas.openxmlformats.org/officeDocument/2006/relationships/font" Target="fonts/OpenSans-boldItalic.fntdata"/><Relationship Id="rId34" Type="http://schemas.openxmlformats.org/officeDocument/2006/relationships/slide" Target="slides/slide25.xml"/><Relationship Id="rId78" Type="http://schemas.openxmlformats.org/officeDocument/2006/relationships/font" Target="fonts/OpenSans-italic.fntdata"/><Relationship Id="rId71" Type="http://schemas.openxmlformats.org/officeDocument/2006/relationships/font" Target="fonts/Mako-regular.fntdata"/><Relationship Id="rId70" Type="http://schemas.openxmlformats.org/officeDocument/2006/relationships/font" Target="fonts/RussoOne-regular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1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3.xml"/><Relationship Id="rId66" Type="http://schemas.openxmlformats.org/officeDocument/2006/relationships/font" Target="fonts/OpenSansSemiBold-bold.fntdata"/><Relationship Id="rId21" Type="http://schemas.openxmlformats.org/officeDocument/2006/relationships/slide" Target="slides/slide12.xml"/><Relationship Id="rId65" Type="http://schemas.openxmlformats.org/officeDocument/2006/relationships/font" Target="fonts/OpenSansSemiBold-regular.fntdata"/><Relationship Id="rId24" Type="http://schemas.openxmlformats.org/officeDocument/2006/relationships/slide" Target="slides/slide15.xml"/><Relationship Id="rId68" Type="http://schemas.openxmlformats.org/officeDocument/2006/relationships/font" Target="fonts/OpenSansSemiBold-boldItalic.fntdata"/><Relationship Id="rId23" Type="http://schemas.openxmlformats.org/officeDocument/2006/relationships/slide" Target="slides/slide14.xml"/><Relationship Id="rId67" Type="http://schemas.openxmlformats.org/officeDocument/2006/relationships/font" Target="fonts/OpenSansSemiBold-italic.fntdata"/><Relationship Id="rId60" Type="http://schemas.openxmlformats.org/officeDocument/2006/relationships/font" Target="fonts/MerriweatherLight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Vidaloka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MerriweatherLight-regular.fntdata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font" Target="fonts/MerriweatherLight-italic.fntdata"/><Relationship Id="rId14" Type="http://schemas.openxmlformats.org/officeDocument/2006/relationships/slide" Target="slides/slide5.xml"/><Relationship Id="rId58" Type="http://schemas.openxmlformats.org/officeDocument/2006/relationships/font" Target="fonts/MerriweatherLight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ff0a6c3423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ff0a6c3423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ff0a6c3423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ff0a6c3423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ff0a6c3423_0_3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2ff0a6c3423_0_3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ff0a6c3423_0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ff0a6c3423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0ea4ad49b7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0ea4ad49b7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ff0a6c3423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ff0a6c3423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ff0a6c3423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ff0a6c3423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ff0a6c3423_0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ff0a6c3423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ff0a6c3423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ff0a6c3423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0e86ea11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30e86ea11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0ea4ad49b7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0ea4ad49b7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ff0a6c3423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ff0a6c3423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30ea4ad49b7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30ea4ad49b7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0e86ea11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0e86ea11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30ea4ad49b7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30ea4ad49b7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0ea4ad49b7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30ea4ad49b7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30e86ea11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30e86ea11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30ea4ad49b7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30ea4ad49b7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0ea4ad49b7_0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30ea4ad49b7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0e86ea11c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30e86ea11c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0ea4ad49b7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30ea4ad49b7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0ea4ad49b7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30ea4ad49b7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ff0a6c3423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2ff0a6c3423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0e86ea11c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0e86ea11c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30ea4ad49b7_0_1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30ea4ad49b7_0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30ea4ad49b7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30ea4ad49b7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ff0a6c3423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2ff0a6c3423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310457c2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310457c2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0ea4ad49b7_0_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30ea4ad49b7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0ea4ad49b7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30ea4ad49b7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0ea4ad49b7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30ea4ad49b7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30ea4ad49b7_0_1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30ea4ad49b7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30ea4ad49b7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30ea4ad49b7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ff0a6c3423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2ff0a6c3423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ff0a6c3423_0_3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ff0a6c3423_0_3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ff0a6c3423_0_3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ff0a6c3423_0_3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0e86ea11c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30e86ea11c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0e86ea11c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30e86ea11c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ff072687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2ff072687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2ff0a6c3423_0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2ff0a6c3423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ff072687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ff072687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2ff0a6c3423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2ff0a6c3423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ff0a6c3423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2ff0a6c3423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0ea4ad49b7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30ea4ad49b7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30ea4ad49b7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30ea4ad49b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0ea4ad49b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0ea4ad49b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ff0a6c3423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ff0a6c3423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3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5" name="Google Shape;845;p103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6" name="Google Shape;846;p103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7" name="Google Shape;847;p103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8" name="Google Shape;848;p103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9" name="Google Shape;849;p103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50" name="Google Shape;850;p103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51" name="Google Shape;851;p1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1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4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5" name="Google Shape;855;p104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04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7" name="Google Shape;857;p104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104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9" name="Google Shape;859;p104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104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61" name="Google Shape;861;p104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0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63" name="Google Shape;863;p1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6" name="Google Shape;866;p1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1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10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10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0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10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105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3" name="Google Shape;873;p105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05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5" name="Google Shape;875;p105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0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77" name="Google Shape;877;p105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8" name="Google Shape;878;p105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1" name="Google Shape;881;p106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06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3" name="Google Shape;883;p106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106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5" name="Google Shape;885;p106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86" name="Google Shape;886;p1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0" name="Google Shape;890;p107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107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2" name="Google Shape;892;p107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07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4" name="Google Shape;894;p107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95" name="Google Shape;895;p10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10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10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10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10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107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1" name="Google Shape;901;p107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2" name="Google Shape;902;p107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8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5" name="Google Shape;905;p108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6" name="Google Shape;906;p10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10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910" name="Google Shape;910;p109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911" name="Google Shape;911;p10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10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0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5" name="Google Shape;915;p110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16" name="Google Shape;916;p1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1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0" name="Google Shape;920;p1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1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1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1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11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11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11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27" name="Google Shape;927;p111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28" name="Google Shape;928;p111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2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1" name="Google Shape;931;p112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112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3" name="Google Shape;933;p112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12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35" name="Google Shape;935;p11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1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39" name="Google Shape;939;p113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0" name="Google Shape;940;p113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13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2" name="Google Shape;942;p113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113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4" name="Google Shape;944;p113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45" name="Google Shape;945;p1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1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11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1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4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1" name="Google Shape;951;p114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14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3" name="Google Shape;953;p1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114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1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114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8" name="Google Shape;958;p1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1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Google Shape;961;p1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1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11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116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6" name="Google Shape;966;p1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1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11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0" name="Google Shape;970;p1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1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11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1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11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11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0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1" name="Google Shape;981;p120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82" name="Google Shape;982;p1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120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120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1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8" name="Google Shape;988;p121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89" name="Google Shape;989;p121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90" name="Google Shape;990;p1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1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121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121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6" name="Google Shape;996;p122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997" name="Google Shape;997;p1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1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122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3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2" name="Google Shape;1002;p123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3" name="Google Shape;1003;p123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123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5" name="Google Shape;1005;p123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06" name="Google Shape;1006;p1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1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23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4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4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1" name="Google Shape;1011;p1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5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15" name="Google Shape;1015;p125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25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7" name="Google Shape;1017;p1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6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021" name="Google Shape;1021;p1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26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26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7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7" name="Google Shape;1027;p12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8" name="Google Shape;1028;p1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27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8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33" name="Google Shape;1033;p1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28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29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8" name="Google Shape;1038;p129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39" name="Google Shape;1039;p1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1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1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6" name="Google Shape;1046;p131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7" name="Google Shape;1047;p131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131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9" name="Google Shape;1049;p131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131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1" name="Google Shape;1051;p131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131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3" name="Google Shape;1053;p131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131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131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" name="Google Shape;1056;p131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7" name="Google Shape;1057;p131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058" name="Google Shape;1058;p1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32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2" name="Google Shape;1062;p132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3" name="Google Shape;1063;p132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132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5" name="Google Shape;1065;p132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6" name="Google Shape;1066;p132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132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2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9" name="Google Shape;1069;p132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132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2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2" name="Google Shape;1072;p132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32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2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5" name="Google Shape;1075;p132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132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7" name="Google Shape;1077;p132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8" name="Google Shape;1078;p132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132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0" name="Google Shape;1080;p1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3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86" name="Google Shape;1086;p133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7" name="Google Shape;1087;p1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5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34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91" name="Google Shape;1091;p134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2" name="Google Shape;1092;p1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35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98" name="Google Shape;1098;p135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9" name="Google Shape;1099;p1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1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1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1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6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05" name="Google Shape;1105;p136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06" name="Google Shape;1106;p1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37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10" name="Google Shape;1110;p137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11" name="Google Shape;1111;p1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1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1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1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1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1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38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9" name="Google Shape;1119;p138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20" name="Google Shape;1120;p138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1" name="Google Shape;1121;p138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138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138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138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27" name="Google Shape;1127;p1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1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39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1" name="Google Shape;1131;p1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1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1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1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1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1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1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41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0" name="Google Shape;1140;p141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1" name="Google Shape;1141;p141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141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3" name="Google Shape;1143;p141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141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5" name="Google Shape;1145;p141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141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7" name="Google Shape;1147;p141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8" name="Google Shape;1148;p1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1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1" name="Google Shape;1151;p1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1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1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1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142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3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8" name="Google Shape;1158;p143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59" name="Google Shape;1159;p1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1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1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1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71" name="Google Shape;7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6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4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5" name="Google Shape;1165;p144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66" name="Google Shape;1166;p144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7" name="Google Shape;1167;p1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1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144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5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2" name="Google Shape;1172;p145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73" name="Google Shape;1173;p145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74" name="Google Shape;1174;p1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14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1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1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14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6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2" name="Google Shape;1182;p146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3" name="Google Shape;1183;p1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1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146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47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8" name="Google Shape;1188;p147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9" name="Google Shape;1189;p1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1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1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1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1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1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8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7" name="Google Shape;1197;p148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148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9" name="Google Shape;1199;p148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0" name="Google Shape;1200;p148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1" name="Google Shape;1201;p148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" name="Google Shape;1202;p148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03" name="Google Shape;1203;p1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1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49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7" name="Google Shape;1207;p149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8" name="Google Shape;1208;p149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9" name="Google Shape;1209;p149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149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1" name="Google Shape;1211;p149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14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13" name="Google Shape;1213;p149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4" name="Google Shape;1214;p149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149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6" name="Google Shape;1216;p149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7" name="Google Shape;1217;p149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8" name="Google Shape;1218;p149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9" name="Google Shape;1219;p1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p1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1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1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0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5" name="Google Shape;1225;p150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150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7" name="Google Shape;1227;p150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150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9" name="Google Shape;1229;p150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150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1" name="Google Shape;1231;p150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150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3" name="Google Shape;1233;p150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150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5" name="Google Shape;1235;p150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150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37" name="Google Shape;1237;p1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1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51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1" name="Google Shape;1241;p151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51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3" name="Google Shape;1243;p151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151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5" name="Google Shape;1245;p151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151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7" name="Google Shape;1247;p151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151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9" name="Google Shape;1249;p151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15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1" name="Google Shape;1251;p1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1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15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15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52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257" name="Google Shape;1257;p1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1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1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1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1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53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5" name="Google Shape;1265;p153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153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7" name="Google Shape;1267;p153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153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9" name="Google Shape;1269;p153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153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1" name="Google Shape;1271;p153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153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73" name="Google Shape;1273;p1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1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" name="Google Shape;80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7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54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7" name="Google Shape;1277;p154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154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9" name="Google Shape;1279;p154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154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81" name="Google Shape;1281;p154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154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83" name="Google Shape;1283;p1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1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154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7" name="Google Shape;1287;p1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1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15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15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155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4" name="Google Shape;1294;p155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5" name="Google Shape;1295;p155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155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7" name="Google Shape;1297;p155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p155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9" name="Google Shape;1299;p155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155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301" name="Google Shape;1301;p155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55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3" name="Google Shape;1303;p155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4" name="Google Shape;1304;p155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5" name="Google Shape;1305;p155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56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08" name="Google Shape;1308;p156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9" name="Google Shape;1309;p156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0" name="Google Shape;1310;p156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1" name="Google Shape;1311;p156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2" name="Google Shape;1312;p156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3" name="Google Shape;1313;p156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14" name="Google Shape;1314;p1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1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57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8" name="Google Shape;1318;p157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9" name="Google Shape;1319;p157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0" name="Google Shape;1320;p157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1" name="Google Shape;1321;p157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2" name="Google Shape;1322;p157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157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4" name="Google Shape;1324;p157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157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26" name="Google Shape;1326;p1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7" name="Google Shape;1327;p1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9" name="Google Shape;1329;p1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1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1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1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1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1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5" name="Google Shape;1335;p158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6" name="Google Shape;1336;p158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158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8" name="Google Shape;1338;p158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1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40" name="Google Shape;1340;p158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41" name="Google Shape;1341;p158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59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4" name="Google Shape;1344;p159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5" name="Google Shape;1345;p159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6" name="Google Shape;1346;p159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159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8" name="Google Shape;1348;p159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49" name="Google Shape;1349;p1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60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3" name="Google Shape;1353;p160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160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5" name="Google Shape;1355;p160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160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7" name="Google Shape;1357;p160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8" name="Google Shape;1358;p1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1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1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1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1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160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4" name="Google Shape;1364;p160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5" name="Google Shape;1365;p160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61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8" name="Google Shape;1368;p161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9" name="Google Shape;1369;p1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1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62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373" name="Google Shape;1373;p162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374" name="Google Shape;1374;p1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1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63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8" name="Google Shape;1378;p163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79" name="Google Shape;1379;p1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1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6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" name="Google Shape;8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3" name="Google Shape;1383;p1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6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1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1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16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1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90" name="Google Shape;1390;p164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91" name="Google Shape;1391;p164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65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4" name="Google Shape;1394;p165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165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6" name="Google Shape;1396;p165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7" name="Google Shape;1397;p165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98" name="Google Shape;1398;p1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1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402" name="Google Shape;1402;p166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3" name="Google Shape;1403;p166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4" name="Google Shape;1404;p166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5" name="Google Shape;1405;p166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6" name="Google Shape;1406;p166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7" name="Google Shape;1407;p166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08" name="Google Shape;1408;p1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1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16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16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67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4" name="Google Shape;1414;p167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5" name="Google Shape;1415;p167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6" name="Google Shape;1416;p1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167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1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167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1" name="Google Shape;1421;p1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1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4" name="Google Shape;1424;p1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p169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169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9" name="Google Shape;1429;p1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17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" name="Google Shape;1433;p1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1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5" name="Google Shape;1435;p1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17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17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" name="Google Shape;9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95" name="Google Shape;9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20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0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" name="Google Shape;102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1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7" name="Google Shape;107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2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3" name="Google Shape;11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1" name="Google Shape;121;p25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3" name="Google Shape;123;p25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" name="Google Shape;125;p25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" name="Google Shape;127;p25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32" name="Google Shape;132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6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6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6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6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6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9" name="Google Shape;149;p26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6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4" name="Google Shape;15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3" name="Google Shape;173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0" name="Google Shape;180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5" name="Google Shape;185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32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2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2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2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2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1" name="Google Shape;20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5" name="Google Shape;215;p35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7" name="Google Shape;217;p35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9" name="Google Shape;219;p35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1" name="Google Shape;221;p35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2" name="Google Shape;22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33" name="Google Shape;233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38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1" name="Google Shape;241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8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39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40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63" name="Google Shape;263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2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77" name="Google Shape;27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3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87" name="Google Shape;287;p43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3" name="Google Shape;2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9" name="Google Shape;299;p4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4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4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1" name="Google Shape;311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5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5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25" name="Google Shape;325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31" name="Google Shape;331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47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7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47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7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47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7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7" name="Google Shape;34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48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48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8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7" name="Google Shape;35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8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9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9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9" name="Google Shape;369;p49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9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1" name="Google Shape;371;p49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3" name="Google Shape;373;p49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9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5" name="Google Shape;375;p49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9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9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9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9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50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3" name="Google Shape;383;p50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50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5" name="Google Shape;385;p50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50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88" name="Google Shape;388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2" name="Google Shape;392;p51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1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1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1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0" name="Google Shape;400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2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0" name="Google Shape;410;p52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52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5" name="Google Shape;415;p52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53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3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53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53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53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3" name="Google Shape;42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7" name="Google Shape;427;p54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4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9" name="Google Shape;429;p54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4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1" name="Google Shape;431;p54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2" name="Google Shape;432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54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54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9" name="Google Shape;439;p54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3" name="Google Shape;44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7" name="Google Shape;447;p56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8" name="Google Shape;448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7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3" name="Google Shape;453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8" name="Google Shape;468;p5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0" name="Google Shape;470;p5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2" name="Google Shape;472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6" name="Google Shape;476;p60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7" name="Google Shape;477;p60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9" name="Google Shape;479;p60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60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1" name="Google Shape;481;p60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2" name="Google Shape;482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8" name="Google Shape;488;p61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61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0" name="Google Shape;490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1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61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6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63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64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8" name="Google Shape;518;p67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19" name="Google Shape;519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67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7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5" name="Google Shape;525;p68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26" name="Google Shape;526;p68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27" name="Google Shape;527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68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68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534" name="Google Shape;534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69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70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0" name="Google Shape;540;p70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70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2" name="Google Shape;542;p70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3" name="Google Shape;543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70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8" name="Google Shape;548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2" name="Google Shape;552;p72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72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4" name="Google Shape;554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58" name="Google Shape;558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73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73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4" name="Google Shape;564;p7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5" name="Google Shape;565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74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570" name="Google Shape;570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5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5" name="Google Shape;575;p76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76" name="Google Shape;576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7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3" name="Google Shape;583;p78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4" name="Google Shape;584;p78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78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6" name="Google Shape;586;p78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78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8" name="Google Shape;588;p78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78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90" name="Google Shape;590;p78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78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2" name="Google Shape;592;p78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3" name="Google Shape;593;p78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78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595" name="Google Shape;595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9" name="Google Shape;599;p79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0" name="Google Shape;600;p79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79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2" name="Google Shape;602;p79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3" name="Google Shape;603;p79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79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5" name="Google Shape;605;p79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6" name="Google Shape;606;p79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79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8" name="Google Shape;608;p79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9" name="Google Shape;609;p79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79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1" name="Google Shape;611;p79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2" name="Google Shape;612;p79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79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4" name="Google Shape;614;p79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5" name="Google Shape;615;p79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79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7" name="Google Shape;617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7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0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3" name="Google Shape;623;p80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4" name="Google Shape;624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1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8" name="Google Shape;628;p81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9" name="Google Shape;629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8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8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2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5" name="Google Shape;635;p82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6" name="Google Shape;636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8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8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3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2" name="Google Shape;642;p83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3" name="Google Shape;643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7" name="Google Shape;647;p84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8" name="Google Shape;648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5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6" name="Google Shape;656;p85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57" name="Google Shape;657;p85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8" name="Google Shape;658;p85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85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85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85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4" name="Google Shape;664;p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p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8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7" name="Google Shape;677;p88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78" name="Google Shape;678;p88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88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0" name="Google Shape;680;p88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88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2" name="Google Shape;682;p88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88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4" name="Google Shape;684;p88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85" name="Google Shape;685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8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8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89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0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5" name="Google Shape;695;p90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96" name="Google Shape;696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9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9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1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2" name="Google Shape;702;p91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03" name="Google Shape;703;p91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4" name="Google Shape;704;p9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9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91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2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9" name="Google Shape;709;p92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10" name="Google Shape;710;p92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1" name="Google Shape;711;p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3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9" name="Google Shape;719;p93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0" name="Google Shape;720;p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4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5" name="Google Shape;725;p94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6" name="Google Shape;726;p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9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9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5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4" name="Google Shape;734;p95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95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6" name="Google Shape;736;p95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95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8" name="Google Shape;738;p95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95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40" name="Google Shape;740;p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6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4" name="Google Shape;744;p96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96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6" name="Google Shape;746;p96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96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8" name="Google Shape;748;p96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9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50" name="Google Shape;750;p96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1" name="Google Shape;751;p96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96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3" name="Google Shape;753;p96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96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5" name="Google Shape;755;p96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6" name="Google Shape;756;p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9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7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2" name="Google Shape;762;p97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97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4" name="Google Shape;764;p97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97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6" name="Google Shape;766;p97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97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8" name="Google Shape;768;p97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97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0" name="Google Shape;770;p97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97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2" name="Google Shape;772;p97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7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74" name="Google Shape;774;p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8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8" name="Google Shape;778;p98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98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0" name="Google Shape;780;p98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98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2" name="Google Shape;782;p98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98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4" name="Google Shape;784;p98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98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6" name="Google Shape;786;p98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9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88" name="Google Shape;788;p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9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9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9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94" name="Google Shape;794;p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9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9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9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9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0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2" name="Google Shape;802;p100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00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4" name="Google Shape;804;p100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100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6" name="Google Shape;806;p100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00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8" name="Google Shape;808;p100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00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10" name="Google Shape;810;p1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1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1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4" name="Google Shape;814;p101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01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6" name="Google Shape;816;p101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01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8" name="Google Shape;818;p101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01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20" name="Google Shape;820;p1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1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10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4" name="Google Shape;824;p1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0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10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10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10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102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102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2" name="Google Shape;832;p102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102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4" name="Google Shape;834;p102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02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6" name="Google Shape;836;p102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102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8" name="Google Shape;838;p102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102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02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1" name="Google Shape;841;p102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2" name="Google Shape;842;p102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51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3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48" Type="http://schemas.openxmlformats.org/officeDocument/2006/relationships/slideLayout" Target="../slideLayouts/slideLayout163.xml"/><Relationship Id="rId47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44.xml"/><Relationship Id="rId51" Type="http://schemas.openxmlformats.org/officeDocument/2006/relationships/slideLayout" Target="../slideLayouts/slideLayout166.xml"/><Relationship Id="rId50" Type="http://schemas.openxmlformats.org/officeDocument/2006/relationships/slideLayout" Target="../slideLayouts/slideLayout165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66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8" name="Google Shape;978;p119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06" r:id="rId44"/>
    <p:sldLayoutId id="2147483807" r:id="rId45"/>
    <p:sldLayoutId id="2147483808" r:id="rId46"/>
    <p:sldLayoutId id="2147483809" r:id="rId47"/>
    <p:sldLayoutId id="2147483810" r:id="rId48"/>
    <p:sldLayoutId id="2147483811" r:id="rId49"/>
    <p:sldLayoutId id="2147483812" r:id="rId50"/>
    <p:sldLayoutId id="2147483813" r:id="rId51"/>
    <p:sldLayoutId id="2147483814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7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Mushroom Edibility Classification</a:t>
            </a:r>
            <a:endParaRPr sz="6200"/>
          </a:p>
        </p:txBody>
      </p:sp>
      <p:sp>
        <p:nvSpPr>
          <p:cNvPr id="1444" name="Google Shape;1444;p17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Anieesh Saravanan and Pranav Akiri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81"/>
          <p:cNvSpPr txBox="1"/>
          <p:nvPr>
            <p:ph idx="1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Categorical </a:t>
            </a:r>
            <a:r>
              <a:rPr lang="en"/>
              <a:t>dataset with </a:t>
            </a:r>
            <a:r>
              <a:rPr b="1" lang="en"/>
              <a:t>8,124 instances </a:t>
            </a:r>
            <a:r>
              <a:rPr lang="en"/>
              <a:t>and </a:t>
            </a:r>
            <a:r>
              <a:rPr b="1" lang="en"/>
              <a:t>21 attributes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 attribute is the edibility of the mushroom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Sourced from </a:t>
            </a:r>
            <a:r>
              <a:rPr b="1" lang="en"/>
              <a:t>The Audubon Society Field Guide to North American Mushrooms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/>
              <a:t>Missing values</a:t>
            </a:r>
            <a:r>
              <a:rPr lang="en"/>
              <a:t>: 2,480 instances in the stalk-root attribute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/>
              <a:t>Class distribution</a:t>
            </a:r>
            <a:r>
              <a:rPr lang="en"/>
              <a:t>: 52% edible, 48% poisonous (includes unknown classifications)</a:t>
            </a:r>
            <a:endParaRPr/>
          </a:p>
        </p:txBody>
      </p:sp>
      <p:sp>
        <p:nvSpPr>
          <p:cNvPr id="1515" name="Google Shape;1515;p18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pic>
        <p:nvPicPr>
          <p:cNvPr id="1516" name="Google Shape;151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974" y="3191175"/>
            <a:ext cx="1420451" cy="14204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82"/>
          <p:cNvSpPr txBox="1"/>
          <p:nvPr>
            <p:ph idx="4294967295" type="subTitle"/>
          </p:nvPr>
        </p:nvSpPr>
        <p:spPr>
          <a:xfrm>
            <a:off x="2206950" y="458100"/>
            <a:ext cx="69531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class: edible = e, poisonous = p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cap-shape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bell = b, conical = c, convex = x, flat = f, knobbed = k, sunken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cap-surface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fibrous = f, grooves = g, scaly = y, smooth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cap-color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brown = n, buff = b, cinnamon = c, gray = g, green = r, pink = p, purple = u, red = e,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bruises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true = t, false = f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almond = a, anise = l, creosote = c, fishy = y, foul = f, musty = m, none = n, pungent = p, spicy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gill-attachment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attached = a, descending = d, free = f, notched = 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gill-spacing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close = c, crowded = w, distant = d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gill-size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broad = b, narrow = 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gill-color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black = k, brown = n, buff = b, chocolate = h, gray = g, green = r, orange = o, pink = p, purple = u, red = e,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stalk-shape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enlarging = e, tapering = t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stalk-root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bulbous = b, club = c, cup = u, equal = e, rhizomorphs = z, rooted = r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stalk-surface-above-ring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fibrous = f, scaly = y, silky = k, smooth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stalk-surface-below-ring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fibrous = f, scaly = y, silky = k, smooth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stalk-color-above-ring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brown = n, buff = b, cinnamon = c, gray = g, orange = o, pink = p, red = e,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stalk-color-below-ring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brown = n, buff = b, cinnamon = c, gray = g, orange = o, pink = p, red = e,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veil-type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partial = p, universal = u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veil-color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brown = n, orange = o,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ring-number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none = n, one = o, two = t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ring-type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cobwebby = c, evanescent = e, flaring = f, large = l, none = n, pendant = p, sheathing = s, zone = z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spore-print-color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black = k, brown = n, buff = b, chocolate = h, green = r, orange = o, purple = u,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population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abundant = a, clustered = c, numerous = n, scattered = s, several = v, solitary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habitat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grasses = g, leaves = l, meadows = m, paths = p, urban = u, waste = w, woods = d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22" name="Google Shape;1522;p182"/>
          <p:cNvSpPr txBox="1"/>
          <p:nvPr>
            <p:ph idx="4294967295" type="title"/>
          </p:nvPr>
        </p:nvSpPr>
        <p:spPr>
          <a:xfrm>
            <a:off x="214050" y="207177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</a:t>
            </a:r>
            <a:endParaRPr/>
          </a:p>
        </p:txBody>
      </p:sp>
      <p:cxnSp>
        <p:nvCxnSpPr>
          <p:cNvPr id="1523" name="Google Shape;1523;p182"/>
          <p:cNvCxnSpPr/>
          <p:nvPr/>
        </p:nvCxnSpPr>
        <p:spPr>
          <a:xfrm>
            <a:off x="2164125" y="458100"/>
            <a:ext cx="0" cy="422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83"/>
          <p:cNvSpPr txBox="1"/>
          <p:nvPr>
            <p:ph type="title"/>
          </p:nvPr>
        </p:nvSpPr>
        <p:spPr>
          <a:xfrm>
            <a:off x="4367276" y="2451025"/>
            <a:ext cx="4174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529" name="Google Shape;1529;p183"/>
          <p:cNvSpPr txBox="1"/>
          <p:nvPr>
            <p:ph idx="2" type="title"/>
          </p:nvPr>
        </p:nvSpPr>
        <p:spPr>
          <a:xfrm>
            <a:off x="4344475" y="1583475"/>
            <a:ext cx="1674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530" name="Google Shape;1530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00" y="841575"/>
            <a:ext cx="2768276" cy="3460349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84"/>
          <p:cNvSpPr txBox="1"/>
          <p:nvPr>
            <p:ph idx="4294967295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Implemented the K-Nearest-Neighbors (KNN) algorithm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Estimates missing values by analyzing the closest neighbors based on features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Surpasses mode/deletion (reflects underlying patterns in the data)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36" name="Google Shape;1536;p18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Handling</a:t>
            </a:r>
            <a:endParaRPr/>
          </a:p>
        </p:txBody>
      </p:sp>
      <p:sp>
        <p:nvSpPr>
          <p:cNvPr id="1537" name="Google Shape;1537;p184"/>
          <p:cNvSpPr txBox="1"/>
          <p:nvPr/>
        </p:nvSpPr>
        <p:spPr>
          <a:xfrm>
            <a:off x="1084038" y="3987125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KNN Imputer implementation using scikit-learn method and depth 5 consideration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8" name="Google Shape;1538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50" y="2841513"/>
            <a:ext cx="5553075" cy="1038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85"/>
          <p:cNvSpPr txBox="1"/>
          <p:nvPr>
            <p:ph idx="1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the data in the mushrooms dataset are categorical variables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Cap shape</a:t>
            </a:r>
            <a:r>
              <a:rPr lang="en"/>
              <a:t>: bell (b) → 0, conical (c) → 1, flat (f) → 2</a:t>
            </a:r>
            <a:br>
              <a:rPr lang="en"/>
            </a:br>
            <a:r>
              <a:rPr b="1" lang="en"/>
              <a:t>Odor</a:t>
            </a:r>
            <a:r>
              <a:rPr lang="en"/>
              <a:t>: almond (a) → 0, fishy (y) → 8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8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Encoding</a:t>
            </a:r>
            <a:endParaRPr/>
          </a:p>
        </p:txBody>
      </p:sp>
      <p:pic>
        <p:nvPicPr>
          <p:cNvPr id="1545" name="Google Shape;154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550" y="2761050"/>
            <a:ext cx="5526900" cy="1266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6" name="Google Shape;1546;p185"/>
          <p:cNvSpPr txBox="1"/>
          <p:nvPr/>
        </p:nvSpPr>
        <p:spPr>
          <a:xfrm>
            <a:off x="1084050" y="4083200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Encodings using scikit-learn functionality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86"/>
          <p:cNvSpPr txBox="1"/>
          <p:nvPr>
            <p:ph idx="1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Training Set: 80% of data for model training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Validation Set: 10% for hyperparameter tuning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Testing Set: 10% for unbiased evaluation of model performance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86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Splitting</a:t>
            </a:r>
            <a:endParaRPr/>
          </a:p>
        </p:txBody>
      </p:sp>
      <p:sp>
        <p:nvSpPr>
          <p:cNvPr id="1553" name="Google Shape;1553;p186"/>
          <p:cNvSpPr txBox="1"/>
          <p:nvPr/>
        </p:nvSpPr>
        <p:spPr>
          <a:xfrm>
            <a:off x="1084050" y="4250600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Split with stratified distribution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using scikit-learn functionality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4" name="Google Shape;1554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275" y="2471754"/>
            <a:ext cx="5579449" cy="16798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87"/>
          <p:cNvSpPr txBox="1"/>
          <p:nvPr>
            <p:ph type="title"/>
          </p:nvPr>
        </p:nvSpPr>
        <p:spPr>
          <a:xfrm>
            <a:off x="205225" y="2451025"/>
            <a:ext cx="51876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Manipulation</a:t>
            </a:r>
            <a:endParaRPr/>
          </a:p>
        </p:txBody>
      </p:sp>
      <p:sp>
        <p:nvSpPr>
          <p:cNvPr id="1560" name="Google Shape;1560;p187"/>
          <p:cNvSpPr txBox="1"/>
          <p:nvPr>
            <p:ph idx="2" type="title"/>
          </p:nvPr>
        </p:nvSpPr>
        <p:spPr>
          <a:xfrm>
            <a:off x="3741925" y="1583468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561" name="Google Shape;156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900" y="1330828"/>
            <a:ext cx="2481850" cy="24818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88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Selection Algorithms</a:t>
            </a:r>
            <a:endParaRPr/>
          </a:p>
        </p:txBody>
      </p:sp>
      <p:graphicFrame>
        <p:nvGraphicFramePr>
          <p:cNvPr id="1567" name="Google Shape;1567;p188"/>
          <p:cNvGraphicFramePr/>
          <p:nvPr/>
        </p:nvGraphicFramePr>
        <p:xfrm>
          <a:off x="952475" y="110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{57CE2801-1101-4876-A79C-AF44B19BC527}</a:tableStyleId>
              </a:tblPr>
              <a:tblGrid>
                <a:gridCol w="2413000"/>
                <a:gridCol w="2346450"/>
                <a:gridCol w="2479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Selection Algorithm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Strengths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Weaknesses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Intuition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Simple to perform, takes the least amount of time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Prone to bias, can’t be reproduced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Correlation Attribute Evaluation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Computationally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efficient calculation in a straightforward way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 only detect linear relationships, skewed by outliers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Gain Ratio Attribute Evaluation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Reduces overfitting, useful for Decision Trees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Ineffective with attributes that have only a few unique values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Information Gain Attribute Evaluation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 with both categorical and discrete data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Biased toward attributes with many categories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Wrapper Subset Evaluation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Selection based on the specific model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Risks overfitting, especially when dataset is small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89"/>
          <p:cNvSpPr txBox="1"/>
          <p:nvPr>
            <p:ph idx="4294967295" type="subTitle"/>
          </p:nvPr>
        </p:nvSpPr>
        <p:spPr>
          <a:xfrm>
            <a:off x="769350" y="1139150"/>
            <a:ext cx="5577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Basic selection based on personal consideration of the influence of attributes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We watched National Geographic as kids (unofficial experts)</a:t>
            </a:r>
            <a:endParaRPr sz="2000"/>
          </a:p>
        </p:txBody>
      </p:sp>
      <p:sp>
        <p:nvSpPr>
          <p:cNvPr id="1573" name="Google Shape;1573;p18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Intuition-Based Selection</a:t>
            </a:r>
            <a:endParaRPr/>
          </a:p>
        </p:txBody>
      </p:sp>
      <p:pic>
        <p:nvPicPr>
          <p:cNvPr id="1574" name="Google Shape;1574;p189"/>
          <p:cNvPicPr preferRelativeResize="0"/>
          <p:nvPr/>
        </p:nvPicPr>
        <p:blipFill rotWithShape="1">
          <a:blip r:embed="rId3">
            <a:alphaModFix/>
          </a:blip>
          <a:srcRect b="8210" l="406" r="64814" t="1061"/>
          <a:stretch/>
        </p:blipFill>
        <p:spPr>
          <a:xfrm>
            <a:off x="6105950" y="1411900"/>
            <a:ext cx="2663175" cy="23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Google Shape;1579;p190"/>
          <p:cNvPicPr preferRelativeResize="0"/>
          <p:nvPr/>
        </p:nvPicPr>
        <p:blipFill rotWithShape="1">
          <a:blip r:embed="rId3">
            <a:alphaModFix/>
          </a:blip>
          <a:srcRect b="0" l="0" r="0" t="8750"/>
          <a:stretch/>
        </p:blipFill>
        <p:spPr>
          <a:xfrm>
            <a:off x="1668775" y="364175"/>
            <a:ext cx="5806449" cy="44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73"/>
          <p:cNvSpPr txBox="1"/>
          <p:nvPr>
            <p:ph type="title"/>
          </p:nvPr>
        </p:nvSpPr>
        <p:spPr>
          <a:xfrm>
            <a:off x="720075" y="2969925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Croatian Proverb</a:t>
            </a:r>
            <a:endParaRPr/>
          </a:p>
        </p:txBody>
      </p:sp>
      <p:sp>
        <p:nvSpPr>
          <p:cNvPr id="1450" name="Google Shape;1450;p173"/>
          <p:cNvSpPr txBox="1"/>
          <p:nvPr>
            <p:ph idx="1" type="subTitle"/>
          </p:nvPr>
        </p:nvSpPr>
        <p:spPr>
          <a:xfrm>
            <a:off x="720075" y="1675863"/>
            <a:ext cx="74181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300"/>
              <a:t>“</a:t>
            </a:r>
            <a:r>
              <a:rPr b="1" lang="en" sz="3300"/>
              <a:t>All mushrooms are edible; but some only once.”</a:t>
            </a:r>
            <a:endParaRPr b="1" sz="3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191"/>
          <p:cNvPicPr preferRelativeResize="0"/>
          <p:nvPr/>
        </p:nvPicPr>
        <p:blipFill rotWithShape="1">
          <a:blip r:embed="rId3">
            <a:alphaModFix/>
          </a:blip>
          <a:srcRect b="7150" l="0" r="0" t="6806"/>
          <a:stretch/>
        </p:blipFill>
        <p:spPr>
          <a:xfrm>
            <a:off x="1547813" y="490100"/>
            <a:ext cx="6048375" cy="41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92"/>
          <p:cNvSpPr txBox="1"/>
          <p:nvPr>
            <p:ph idx="4294967295" type="subTitle"/>
          </p:nvPr>
        </p:nvSpPr>
        <p:spPr>
          <a:xfrm>
            <a:off x="769350" y="1139150"/>
            <a:ext cx="49719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Measures the linear correlation between attributes and class labels</a:t>
            </a:r>
            <a:endParaRPr sz="2000"/>
          </a:p>
        </p:txBody>
      </p:sp>
      <p:sp>
        <p:nvSpPr>
          <p:cNvPr id="1590" name="Google Shape;1590;p192"/>
          <p:cNvSpPr txBox="1"/>
          <p:nvPr>
            <p:ph type="title"/>
          </p:nvPr>
        </p:nvSpPr>
        <p:spPr>
          <a:xfrm>
            <a:off x="713225" y="445025"/>
            <a:ext cx="61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Attribute Evaluation</a:t>
            </a:r>
            <a:endParaRPr/>
          </a:p>
        </p:txBody>
      </p:sp>
      <p:grpSp>
        <p:nvGrpSpPr>
          <p:cNvPr id="1591" name="Google Shape;1591;p192"/>
          <p:cNvGrpSpPr/>
          <p:nvPr/>
        </p:nvGrpSpPr>
        <p:grpSpPr>
          <a:xfrm>
            <a:off x="5418871" y="1427986"/>
            <a:ext cx="3578960" cy="2512435"/>
            <a:chOff x="5418871" y="1427986"/>
            <a:chExt cx="3578960" cy="2512435"/>
          </a:xfrm>
        </p:grpSpPr>
        <p:grpSp>
          <p:nvGrpSpPr>
            <p:cNvPr id="1592" name="Google Shape;1592;p192"/>
            <p:cNvGrpSpPr/>
            <p:nvPr/>
          </p:nvGrpSpPr>
          <p:grpSpPr>
            <a:xfrm>
              <a:off x="5418871" y="1427986"/>
              <a:ext cx="3578960" cy="2512435"/>
              <a:chOff x="2129400" y="251675"/>
              <a:chExt cx="6342300" cy="4207025"/>
            </a:xfrm>
          </p:grpSpPr>
          <p:pic>
            <p:nvPicPr>
              <p:cNvPr id="1593" name="Google Shape;1593;p192"/>
              <p:cNvPicPr preferRelativeResize="0"/>
              <p:nvPr/>
            </p:nvPicPr>
            <p:blipFill rotWithShape="1">
              <a:blip r:embed="rId3">
                <a:alphaModFix/>
              </a:blip>
              <a:srcRect b="11700" l="28042" r="1445" t="26094"/>
              <a:stretch/>
            </p:blipFill>
            <p:spPr>
              <a:xfrm>
                <a:off x="2129400" y="251675"/>
                <a:ext cx="6339825" cy="4207025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1594" name="Google Shape;1594;p192"/>
              <p:cNvCxnSpPr/>
              <p:nvPr/>
            </p:nvCxnSpPr>
            <p:spPr>
              <a:xfrm>
                <a:off x="2129400" y="2264606"/>
                <a:ext cx="6342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595" name="Google Shape;1595;p192"/>
            <p:cNvSpPr txBox="1"/>
            <p:nvPr/>
          </p:nvSpPr>
          <p:spPr>
            <a:xfrm>
              <a:off x="7017750" y="2375125"/>
              <a:ext cx="130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Cutoff value: 0.25</a:t>
              </a:r>
              <a:endParaRPr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596" name="Google Shape;1596;p192"/>
          <p:cNvPicPr preferRelativeResize="0"/>
          <p:nvPr/>
        </p:nvPicPr>
        <p:blipFill rotWithShape="1">
          <a:blip r:embed="rId4">
            <a:alphaModFix/>
          </a:blip>
          <a:srcRect b="53327" l="0" r="0" t="0"/>
          <a:stretch/>
        </p:blipFill>
        <p:spPr>
          <a:xfrm>
            <a:off x="1238250" y="2886893"/>
            <a:ext cx="3333750" cy="11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193"/>
          <p:cNvPicPr preferRelativeResize="0"/>
          <p:nvPr/>
        </p:nvPicPr>
        <p:blipFill rotWithShape="1">
          <a:blip r:embed="rId3">
            <a:alphaModFix/>
          </a:blip>
          <a:srcRect b="0" l="0" r="0" t="7646"/>
          <a:stretch/>
        </p:blipFill>
        <p:spPr>
          <a:xfrm>
            <a:off x="1668775" y="337425"/>
            <a:ext cx="5806449" cy="44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194"/>
          <p:cNvPicPr preferRelativeResize="0"/>
          <p:nvPr/>
        </p:nvPicPr>
        <p:blipFill rotWithShape="1">
          <a:blip r:embed="rId3">
            <a:alphaModFix/>
          </a:blip>
          <a:srcRect b="5125" l="0" r="0" t="8593"/>
          <a:stretch/>
        </p:blipFill>
        <p:spPr>
          <a:xfrm>
            <a:off x="1744913" y="620313"/>
            <a:ext cx="5654175" cy="39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95"/>
          <p:cNvSpPr txBox="1"/>
          <p:nvPr>
            <p:ph idx="1" type="subTitle"/>
          </p:nvPr>
        </p:nvSpPr>
        <p:spPr>
          <a:xfrm>
            <a:off x="769350" y="1139150"/>
            <a:ext cx="4885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Ranks attributes based on their gain ratio with respect to the class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Gain ratio reduces bias towards attributes that have many distinct values</a:t>
            </a:r>
            <a:endParaRPr sz="2000"/>
          </a:p>
        </p:txBody>
      </p:sp>
      <p:sp>
        <p:nvSpPr>
          <p:cNvPr id="1612" name="Google Shape;1612;p19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Ratio Attribute Evaluation</a:t>
            </a:r>
            <a:endParaRPr/>
          </a:p>
        </p:txBody>
      </p:sp>
      <p:grpSp>
        <p:nvGrpSpPr>
          <p:cNvPr id="1613" name="Google Shape;1613;p195"/>
          <p:cNvGrpSpPr/>
          <p:nvPr/>
        </p:nvGrpSpPr>
        <p:grpSpPr>
          <a:xfrm>
            <a:off x="5418869" y="1427981"/>
            <a:ext cx="3578724" cy="2449635"/>
            <a:chOff x="5418869" y="1427981"/>
            <a:chExt cx="3578724" cy="2449635"/>
          </a:xfrm>
        </p:grpSpPr>
        <p:grpSp>
          <p:nvGrpSpPr>
            <p:cNvPr id="1614" name="Google Shape;1614;p195"/>
            <p:cNvGrpSpPr/>
            <p:nvPr/>
          </p:nvGrpSpPr>
          <p:grpSpPr>
            <a:xfrm>
              <a:off x="5418869" y="1427981"/>
              <a:ext cx="3578724" cy="2449635"/>
              <a:chOff x="146700" y="152400"/>
              <a:chExt cx="6087300" cy="4145600"/>
            </a:xfrm>
          </p:grpSpPr>
          <p:pic>
            <p:nvPicPr>
              <p:cNvPr id="1615" name="Google Shape;1615;p195"/>
              <p:cNvPicPr preferRelativeResize="0"/>
              <p:nvPr/>
            </p:nvPicPr>
            <p:blipFill rotWithShape="1">
              <a:blip r:embed="rId3">
                <a:alphaModFix/>
              </a:blip>
              <a:srcRect b="12161" l="28204" r="1442" t="24099"/>
              <a:stretch/>
            </p:blipFill>
            <p:spPr>
              <a:xfrm>
                <a:off x="152400" y="152400"/>
                <a:ext cx="6076424" cy="41456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1616" name="Google Shape;1616;p195"/>
              <p:cNvCxnSpPr/>
              <p:nvPr/>
            </p:nvCxnSpPr>
            <p:spPr>
              <a:xfrm>
                <a:off x="146700" y="1922850"/>
                <a:ext cx="6087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17" name="Google Shape;1617;p195"/>
            <p:cNvSpPr txBox="1"/>
            <p:nvPr/>
          </p:nvSpPr>
          <p:spPr>
            <a:xfrm>
              <a:off x="6983825" y="2216600"/>
              <a:ext cx="14472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Cutoff value: 0.15</a:t>
              </a:r>
              <a:endParaRPr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2" name="Google Shape;1622;p196"/>
          <p:cNvPicPr preferRelativeResize="0"/>
          <p:nvPr/>
        </p:nvPicPr>
        <p:blipFill rotWithShape="1">
          <a:blip r:embed="rId3">
            <a:alphaModFix/>
          </a:blip>
          <a:srcRect b="0" l="0" r="0" t="8592"/>
          <a:stretch/>
        </p:blipFill>
        <p:spPr>
          <a:xfrm>
            <a:off x="1668775" y="360375"/>
            <a:ext cx="5806449" cy="44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Google Shape;1627;p197"/>
          <p:cNvPicPr preferRelativeResize="0"/>
          <p:nvPr/>
        </p:nvPicPr>
        <p:blipFill rotWithShape="1">
          <a:blip r:embed="rId3">
            <a:alphaModFix/>
          </a:blip>
          <a:srcRect b="5982" l="0" r="0" t="7189"/>
          <a:stretch/>
        </p:blipFill>
        <p:spPr>
          <a:xfrm>
            <a:off x="1547813" y="471100"/>
            <a:ext cx="6048375" cy="4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98"/>
          <p:cNvSpPr txBox="1"/>
          <p:nvPr>
            <p:ph idx="1" type="subTitle"/>
          </p:nvPr>
        </p:nvSpPr>
        <p:spPr>
          <a:xfrm>
            <a:off x="769350" y="1139150"/>
            <a:ext cx="47280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Ranks attributes based on their information gain with respect to the class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Information gain = reduction in entropy about the class</a:t>
            </a:r>
            <a:endParaRPr sz="2000"/>
          </a:p>
        </p:txBody>
      </p:sp>
      <p:sp>
        <p:nvSpPr>
          <p:cNvPr id="1633" name="Google Shape;1633;p198"/>
          <p:cNvSpPr txBox="1"/>
          <p:nvPr>
            <p:ph type="title"/>
          </p:nvPr>
        </p:nvSpPr>
        <p:spPr>
          <a:xfrm>
            <a:off x="713225" y="445025"/>
            <a:ext cx="6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 Attribute Evaluation</a:t>
            </a:r>
            <a:endParaRPr/>
          </a:p>
        </p:txBody>
      </p:sp>
      <p:grpSp>
        <p:nvGrpSpPr>
          <p:cNvPr id="1634" name="Google Shape;1634;p198"/>
          <p:cNvGrpSpPr/>
          <p:nvPr/>
        </p:nvGrpSpPr>
        <p:grpSpPr>
          <a:xfrm>
            <a:off x="5418866" y="1427980"/>
            <a:ext cx="3578445" cy="2441724"/>
            <a:chOff x="5418866" y="1427980"/>
            <a:chExt cx="3578445" cy="2441724"/>
          </a:xfrm>
        </p:grpSpPr>
        <p:grpSp>
          <p:nvGrpSpPr>
            <p:cNvPr id="1635" name="Google Shape;1635;p198"/>
            <p:cNvGrpSpPr/>
            <p:nvPr/>
          </p:nvGrpSpPr>
          <p:grpSpPr>
            <a:xfrm>
              <a:off x="5418866" y="1427980"/>
              <a:ext cx="3578445" cy="2441724"/>
              <a:chOff x="152400" y="152400"/>
              <a:chExt cx="6117000" cy="4173175"/>
            </a:xfrm>
          </p:grpSpPr>
          <p:pic>
            <p:nvPicPr>
              <p:cNvPr id="1636" name="Google Shape;1636;p198"/>
              <p:cNvPicPr preferRelativeResize="0"/>
              <p:nvPr/>
            </p:nvPicPr>
            <p:blipFill rotWithShape="1">
              <a:blip r:embed="rId3">
                <a:alphaModFix/>
              </a:blip>
              <a:srcRect b="12377" l="27886" r="1441" t="23725"/>
              <a:stretch/>
            </p:blipFill>
            <p:spPr>
              <a:xfrm>
                <a:off x="152400" y="152400"/>
                <a:ext cx="6116850" cy="4173175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1637" name="Google Shape;1637;p198"/>
              <p:cNvCxnSpPr>
                <a:stCxn id="1636" idx="1"/>
                <a:endCxn id="1636" idx="3"/>
              </p:cNvCxnSpPr>
              <p:nvPr/>
            </p:nvCxnSpPr>
            <p:spPr>
              <a:xfrm>
                <a:off x="152400" y="2238987"/>
                <a:ext cx="611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38" name="Google Shape;1638;p198"/>
            <p:cNvSpPr txBox="1"/>
            <p:nvPr/>
          </p:nvSpPr>
          <p:spPr>
            <a:xfrm>
              <a:off x="6998150" y="2393850"/>
              <a:ext cx="14472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Cutoff value: 0.2</a:t>
              </a:r>
              <a:endParaRPr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p199"/>
          <p:cNvPicPr preferRelativeResize="0"/>
          <p:nvPr/>
        </p:nvPicPr>
        <p:blipFill rotWithShape="1">
          <a:blip r:embed="rId3">
            <a:alphaModFix/>
          </a:blip>
          <a:srcRect b="0" l="0" r="0" t="8750"/>
          <a:stretch/>
        </p:blipFill>
        <p:spPr>
          <a:xfrm>
            <a:off x="1415475" y="364175"/>
            <a:ext cx="5806449" cy="44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200"/>
          <p:cNvPicPr preferRelativeResize="0"/>
          <p:nvPr/>
        </p:nvPicPr>
        <p:blipFill rotWithShape="1">
          <a:blip r:embed="rId3">
            <a:alphaModFix/>
          </a:blip>
          <a:srcRect b="5583" l="0" r="0" t="7978"/>
          <a:stretch/>
        </p:blipFill>
        <p:spPr>
          <a:xfrm>
            <a:off x="1547800" y="480613"/>
            <a:ext cx="6048375" cy="41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74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56" name="Google Shape;1456;p174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457" name="Google Shape;1457;p174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458" name="Google Shape;1458;p174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Dataset for Manipulation</a:t>
            </a:r>
            <a:endParaRPr/>
          </a:p>
        </p:txBody>
      </p:sp>
      <p:sp>
        <p:nvSpPr>
          <p:cNvPr id="1459" name="Google Shape;1459;p174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and Dataset Characteristics</a:t>
            </a:r>
            <a:endParaRPr/>
          </a:p>
        </p:txBody>
      </p:sp>
      <p:sp>
        <p:nvSpPr>
          <p:cNvPr id="1460" name="Google Shape;1460;p174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61" name="Google Shape;1461;p174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and Future Work</a:t>
            </a:r>
            <a:endParaRPr/>
          </a:p>
        </p:txBody>
      </p:sp>
      <p:sp>
        <p:nvSpPr>
          <p:cNvPr id="1462" name="Google Shape;1462;p174"/>
          <p:cNvSpPr txBox="1"/>
          <p:nvPr>
            <p:ph idx="7" type="subTitle"/>
          </p:nvPr>
        </p:nvSpPr>
        <p:spPr>
          <a:xfrm>
            <a:off x="1456500" y="3723950"/>
            <a:ext cx="288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</a:t>
            </a:r>
            <a:endParaRPr/>
          </a:p>
        </p:txBody>
      </p:sp>
      <p:sp>
        <p:nvSpPr>
          <p:cNvPr id="1463" name="Google Shape;1463;p174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Eliminating attributes and classification</a:t>
            </a:r>
            <a:endParaRPr/>
          </a:p>
        </p:txBody>
      </p:sp>
      <p:sp>
        <p:nvSpPr>
          <p:cNvPr id="1464" name="Google Shape;1464;p174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5" name="Google Shape;1465;p174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66" name="Google Shape;1466;p174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67" name="Google Shape;1467;p174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01"/>
          <p:cNvSpPr txBox="1"/>
          <p:nvPr>
            <p:ph idx="1" type="subTitle"/>
          </p:nvPr>
        </p:nvSpPr>
        <p:spPr>
          <a:xfrm>
            <a:off x="769350" y="1139150"/>
            <a:ext cx="4649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Evaluates the performance of a subset of attributes using J48 Decision Tree classifier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Direct measure of the impact of selected attributes on model performance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54" name="Google Shape;1654;p201"/>
          <p:cNvSpPr txBox="1"/>
          <p:nvPr>
            <p:ph type="title"/>
          </p:nvPr>
        </p:nvSpPr>
        <p:spPr>
          <a:xfrm>
            <a:off x="713225" y="445025"/>
            <a:ext cx="6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Wrapper Subset Evaluation</a:t>
            </a:r>
            <a:endParaRPr/>
          </a:p>
        </p:txBody>
      </p:sp>
      <p:pic>
        <p:nvPicPr>
          <p:cNvPr id="1655" name="Google Shape;1655;p201"/>
          <p:cNvPicPr preferRelativeResize="0"/>
          <p:nvPr/>
        </p:nvPicPr>
        <p:blipFill rotWithShape="1">
          <a:blip r:embed="rId3">
            <a:alphaModFix/>
          </a:blip>
          <a:srcRect b="11793" l="28043" r="18213" t="39616"/>
          <a:stretch/>
        </p:blipFill>
        <p:spPr>
          <a:xfrm>
            <a:off x="5418875" y="1427975"/>
            <a:ext cx="3578426" cy="2441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202"/>
          <p:cNvPicPr preferRelativeResize="0"/>
          <p:nvPr/>
        </p:nvPicPr>
        <p:blipFill rotWithShape="1">
          <a:blip r:embed="rId3">
            <a:alphaModFix/>
          </a:blip>
          <a:srcRect b="0" l="0" r="0" t="9222"/>
          <a:stretch/>
        </p:blipFill>
        <p:spPr>
          <a:xfrm>
            <a:off x="1668775" y="375475"/>
            <a:ext cx="5806449" cy="43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203"/>
          <p:cNvPicPr preferRelativeResize="0"/>
          <p:nvPr/>
        </p:nvPicPr>
        <p:blipFill rotWithShape="1">
          <a:blip r:embed="rId3">
            <a:alphaModFix/>
          </a:blip>
          <a:srcRect b="6083" l="0" r="0" t="7500"/>
          <a:stretch/>
        </p:blipFill>
        <p:spPr>
          <a:xfrm>
            <a:off x="1547813" y="481000"/>
            <a:ext cx="6048375" cy="41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04"/>
          <p:cNvSpPr txBox="1"/>
          <p:nvPr>
            <p:ph idx="4294967295" type="subTitle"/>
          </p:nvPr>
        </p:nvSpPr>
        <p:spPr>
          <a:xfrm>
            <a:off x="865675" y="1278275"/>
            <a:ext cx="6976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Decision Tree (J48): Uses rules to classify data by approximating a sine curve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Quadratic Discriminant Analysis (QDA): Generates a quadratic boundary by fitting Gaussian densities to classes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Logistic Regression: Utilizes a Bernoulli </a:t>
            </a:r>
            <a:r>
              <a:rPr lang="en" sz="1300"/>
              <a:t>distribution</a:t>
            </a:r>
            <a:r>
              <a:rPr lang="en" sz="1300"/>
              <a:t> to predicts probabilities for binary outcomes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Support Vector Classifier (SVC): Finds optimal “hyperplane” for data (the decision boundary that maximizes the distance between the closest data points of two </a:t>
            </a:r>
            <a:r>
              <a:rPr lang="en" sz="1300"/>
              <a:t>attributes</a:t>
            </a:r>
            <a:r>
              <a:rPr lang="en" sz="1300"/>
              <a:t>)</a:t>
            </a:r>
            <a:endParaRPr sz="1300"/>
          </a:p>
        </p:txBody>
      </p:sp>
      <p:sp>
        <p:nvSpPr>
          <p:cNvPr id="1671" name="Google Shape;1671;p204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Models</a:t>
            </a:r>
            <a:endParaRPr/>
          </a:p>
        </p:txBody>
      </p:sp>
      <p:sp>
        <p:nvSpPr>
          <p:cNvPr id="1672" name="Google Shape;1672;p204"/>
          <p:cNvSpPr txBox="1"/>
          <p:nvPr/>
        </p:nvSpPr>
        <p:spPr>
          <a:xfrm>
            <a:off x="1017750" y="3781325"/>
            <a:ext cx="68247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Models were </a:t>
            </a: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trained using scikit-learn</a:t>
            </a: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stored with pickle</a:t>
            </a: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library serialization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7" name="Google Shape;1677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250" y="1395500"/>
            <a:ext cx="7141500" cy="23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205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Hyperplane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20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Models</a:t>
            </a:r>
            <a:endParaRPr/>
          </a:p>
        </p:txBody>
      </p:sp>
      <p:graphicFrame>
        <p:nvGraphicFramePr>
          <p:cNvPr id="1684" name="Google Shape;1684;p206"/>
          <p:cNvGraphicFramePr/>
          <p:nvPr/>
        </p:nvGraphicFramePr>
        <p:xfrm>
          <a:off x="952475" y="126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{57CE2801-1101-4876-A79C-AF44B19BC527}</a:tableStyleId>
              </a:tblPr>
              <a:tblGrid>
                <a:gridCol w="2413000"/>
                <a:gridCol w="2346450"/>
                <a:gridCol w="2479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Strengths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Weaknesses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J48 Decision Tree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Easy to use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Prone to overfitting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Good for binary classification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Struggles with non-linear relationships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SVC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Handles complex data well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Very slow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QDA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 well with 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nonlinear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relationships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Sensitive to dataset size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207"/>
          <p:cNvPicPr preferRelativeResize="0"/>
          <p:nvPr/>
        </p:nvPicPr>
        <p:blipFill rotWithShape="1">
          <a:blip r:embed="rId3">
            <a:alphaModFix/>
          </a:blip>
          <a:srcRect b="2676" l="0" r="0" t="7516"/>
          <a:stretch/>
        </p:blipFill>
        <p:spPr>
          <a:xfrm>
            <a:off x="1664575" y="613413"/>
            <a:ext cx="5814850" cy="391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Google Shape;1694;p208"/>
          <p:cNvPicPr preferRelativeResize="0"/>
          <p:nvPr/>
        </p:nvPicPr>
        <p:blipFill rotWithShape="1">
          <a:blip r:embed="rId3">
            <a:alphaModFix/>
          </a:blip>
          <a:srcRect b="2086" l="0" r="0" t="7177"/>
          <a:stretch/>
        </p:blipFill>
        <p:spPr>
          <a:xfrm>
            <a:off x="1680125" y="603862"/>
            <a:ext cx="5783750" cy="39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" name="Google Shape;1699;p209"/>
          <p:cNvPicPr preferRelativeResize="0"/>
          <p:nvPr/>
        </p:nvPicPr>
        <p:blipFill rotWithShape="1">
          <a:blip r:embed="rId3">
            <a:alphaModFix/>
          </a:blip>
          <a:srcRect b="2253" l="0" r="0" t="6861"/>
          <a:stretch/>
        </p:blipFill>
        <p:spPr>
          <a:xfrm>
            <a:off x="1660500" y="587075"/>
            <a:ext cx="5823000" cy="39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" name="Google Shape;1704;p210"/>
          <p:cNvPicPr preferRelativeResize="0"/>
          <p:nvPr/>
        </p:nvPicPr>
        <p:blipFill rotWithShape="1">
          <a:blip r:embed="rId3">
            <a:alphaModFix/>
          </a:blip>
          <a:srcRect b="3028" l="0" r="0" t="6555"/>
          <a:stretch/>
        </p:blipFill>
        <p:spPr>
          <a:xfrm>
            <a:off x="1698550" y="623188"/>
            <a:ext cx="5746900" cy="38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75"/>
          <p:cNvSpPr txBox="1"/>
          <p:nvPr>
            <p:ph type="title"/>
          </p:nvPr>
        </p:nvSpPr>
        <p:spPr>
          <a:xfrm>
            <a:off x="4367276" y="2451025"/>
            <a:ext cx="4174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73" name="Google Shape;1473;p175"/>
          <p:cNvSpPr txBox="1"/>
          <p:nvPr>
            <p:ph idx="2" type="title"/>
          </p:nvPr>
        </p:nvSpPr>
        <p:spPr>
          <a:xfrm>
            <a:off x="4344475" y="1583475"/>
            <a:ext cx="1674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pic>
        <p:nvPicPr>
          <p:cNvPr id="1474" name="Google Shape;147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25" y="1557735"/>
            <a:ext cx="2704050" cy="20280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11"/>
          <p:cNvSpPr txBox="1"/>
          <p:nvPr>
            <p:ph type="title"/>
          </p:nvPr>
        </p:nvSpPr>
        <p:spPr>
          <a:xfrm>
            <a:off x="4367276" y="2451025"/>
            <a:ext cx="4174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10" name="Google Shape;1710;p211"/>
          <p:cNvSpPr txBox="1"/>
          <p:nvPr>
            <p:ph idx="2" type="title"/>
          </p:nvPr>
        </p:nvSpPr>
        <p:spPr>
          <a:xfrm>
            <a:off x="4344475" y="1583475"/>
            <a:ext cx="1674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711" name="Google Shape;1711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00" y="841575"/>
            <a:ext cx="2768276" cy="3460349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12"/>
          <p:cNvSpPr txBox="1"/>
          <p:nvPr>
            <p:ph idx="4294967295" type="title"/>
          </p:nvPr>
        </p:nvSpPr>
        <p:spPr>
          <a:xfrm>
            <a:off x="454525" y="4298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Results</a:t>
            </a:r>
            <a:endParaRPr/>
          </a:p>
        </p:txBody>
      </p:sp>
      <p:pic>
        <p:nvPicPr>
          <p:cNvPr id="1717" name="Google Shape;1717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38" y="1124475"/>
            <a:ext cx="8152326" cy="30056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8" name="Google Shape;1718;p212"/>
          <p:cNvSpPr txBox="1"/>
          <p:nvPr/>
        </p:nvSpPr>
        <p:spPr>
          <a:xfrm>
            <a:off x="1135350" y="4182225"/>
            <a:ext cx="68733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(SVC) with CorrelationAttributeEval performed the best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13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Area Results</a:t>
            </a:r>
            <a:endParaRPr/>
          </a:p>
        </p:txBody>
      </p:sp>
      <p:sp>
        <p:nvSpPr>
          <p:cNvPr id="1724" name="Google Shape;1724;p213"/>
          <p:cNvSpPr txBox="1"/>
          <p:nvPr/>
        </p:nvSpPr>
        <p:spPr>
          <a:xfrm>
            <a:off x="1135350" y="4182225"/>
            <a:ext cx="68733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(SVC) with GainRatioAttributeEval performed the best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5" name="Google Shape;1725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63" y="1141900"/>
            <a:ext cx="7748075" cy="2859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14"/>
          <p:cNvSpPr txBox="1"/>
          <p:nvPr>
            <p:ph idx="4294967295" type="title"/>
          </p:nvPr>
        </p:nvSpPr>
        <p:spPr>
          <a:xfrm>
            <a:off x="631875" y="477575"/>
            <a:ext cx="80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Chosen Model (SVC + Correlation)</a:t>
            </a:r>
            <a:endParaRPr/>
          </a:p>
        </p:txBody>
      </p:sp>
      <p:pic>
        <p:nvPicPr>
          <p:cNvPr id="1731" name="Google Shape;1731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37" y="1246125"/>
            <a:ext cx="7745926" cy="3135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1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737" name="Google Shape;1737;p215"/>
          <p:cNvSpPr txBox="1"/>
          <p:nvPr>
            <p:ph idx="1" type="subTitle"/>
          </p:nvPr>
        </p:nvSpPr>
        <p:spPr>
          <a:xfrm>
            <a:off x="865675" y="1278275"/>
            <a:ext cx="7384800" cy="32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Using Correlation as a selection algorithm could overlook attributes that might have high correlation when combined with other attributes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Exploring alternative attribute selection algorithms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Experimenting with different </a:t>
            </a:r>
            <a:r>
              <a:rPr lang="en" sz="1800"/>
              <a:t>classifier</a:t>
            </a:r>
            <a:r>
              <a:rPr lang="en" sz="1800"/>
              <a:t> models (e.g. Random Forest, Gradient Boosting)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16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743" name="Google Shape;1743;p216"/>
          <p:cNvSpPr txBox="1"/>
          <p:nvPr>
            <p:ph idx="4294967295" type="subTitle"/>
          </p:nvPr>
        </p:nvSpPr>
        <p:spPr>
          <a:xfrm>
            <a:off x="850450" y="1133700"/>
            <a:ext cx="838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Blythe, V.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https://dribbble.com/shots/14323122-Mushrooms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Brandenburg, W. E., &amp; Ward, K. J. (2018, July 31).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 poisoning epidemiology in the United States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National Library of Medicine. Retrieved October 23, 2024, from https://doi.org/10.1080/00275514.2018.1479561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Colors, C.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Glowing 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https://dribbble.com/shots/22519055-Glowing-Mushrooms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DecisionTreeClassifier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scikit-learn. Retrieved October 22, 2024, from https://scikit-learn.org/stable/modules/generated/sklearn.tree.DecisionTreeClassifier.html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1.4. Support Vector Machines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scikit-learn. Retrieved October 22, 2024, from https://scikit-learn.org/1.5/modules/svm.html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Lillo, W.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Isometric 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https://dribbble.com/shots/20837558-Isometric-Mushrooms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LogisticRegression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scikit-learn. Retrieved October 22, 2024, from https://scikit-learn.org/1.5/modules/generated/sklearn.linear_model.LogisticRegression.html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17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749" name="Google Shape;1749;p217"/>
          <p:cNvSpPr txBox="1"/>
          <p:nvPr>
            <p:ph idx="4294967295" type="subTitle"/>
          </p:nvPr>
        </p:nvSpPr>
        <p:spPr>
          <a:xfrm>
            <a:off x="850450" y="1133700"/>
            <a:ext cx="838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Miminoshvili, A.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https://dribbble.com/shots/3641736-Mushrooms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MKL47.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Mushrooms set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https://dribbble.com/shots/23206484-Mushrooms-set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 weka.attributeSelection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Weka Documentation. Retrieved October 22, 2024, from https://weka.sourceforge.io/doc.dev/weka/attributeSelection/package-summary.html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QuadraticDiscriminantAnalysis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scikit-learn. Retrieved October 22, 2024, from https://scikit-learn.org/stable/modules/generated/sklearn.discriminant_analysis.QuadraticDiscriminantAnalysis.html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Schultz, P.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 Pattern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https://dribbble.com/shots/5709006-Mushroom-Pattern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Wild 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The Blue Ridge Poison Center. Retrieved October 23, 2024, from https://med.virginia.edu/brpc/wp-content/uploads/sites/274/2015/10/Mushrooms.pdf</a:t>
            </a:r>
            <a:endParaRPr>
              <a:solidFill>
                <a:schemeClr val="dk1"/>
              </a:solidFill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18"/>
          <p:cNvSpPr txBox="1"/>
          <p:nvPr>
            <p:ph type="title"/>
          </p:nvPr>
        </p:nvSpPr>
        <p:spPr>
          <a:xfrm>
            <a:off x="1969375" y="2034150"/>
            <a:ext cx="50841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7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Goal</a:t>
            </a:r>
            <a:endParaRPr sz="3200"/>
          </a:p>
        </p:txBody>
      </p:sp>
      <p:sp>
        <p:nvSpPr>
          <p:cNvPr id="1480" name="Google Shape;1480;p176"/>
          <p:cNvSpPr txBox="1"/>
          <p:nvPr>
            <p:ph idx="1" type="body"/>
          </p:nvPr>
        </p:nvSpPr>
        <p:spPr>
          <a:xfrm>
            <a:off x="713250" y="1140710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300">
                <a:solidFill>
                  <a:schemeClr val="dk1"/>
                </a:solidFill>
              </a:rPr>
              <a:t>Develop a binary classification model for mushrooms</a:t>
            </a:r>
            <a:endParaRPr sz="13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1300">
                <a:solidFill>
                  <a:schemeClr val="dk1"/>
                </a:solidFill>
              </a:rPr>
              <a:t>Predict if mushrooms are edible or poisonous based on physical attributes</a:t>
            </a:r>
            <a:endParaRPr sz="13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1300">
                <a:solidFill>
                  <a:schemeClr val="dk1"/>
                </a:solidFill>
              </a:rPr>
              <a:t>Ensure public safety through accurate classification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481" name="Google Shape;148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268" y="2751950"/>
            <a:ext cx="2395452" cy="179660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77"/>
          <p:cNvSpPr txBox="1"/>
          <p:nvPr>
            <p:ph idx="1" type="subTitle"/>
          </p:nvPr>
        </p:nvSpPr>
        <p:spPr>
          <a:xfrm>
            <a:off x="713225" y="1381800"/>
            <a:ext cx="4676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Mushrooms are a section of a fungus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Toxins used to prevent consumption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No </a:t>
            </a:r>
            <a:r>
              <a:rPr lang="en"/>
              <a:t>simple guidelines to identify mushrooms as poisonous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Difference between edible and poisonous mushrooms are </a:t>
            </a:r>
            <a:r>
              <a:rPr b="1" lang="en"/>
              <a:t>extremely slight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Experienced mycologists make mistakes</a:t>
            </a:r>
            <a:endParaRPr/>
          </a:p>
        </p:txBody>
      </p:sp>
      <p:sp>
        <p:nvSpPr>
          <p:cNvPr id="1487" name="Google Shape;1487;p17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Mushroom Overview</a:t>
            </a:r>
            <a:endParaRPr/>
          </a:p>
        </p:txBody>
      </p:sp>
      <p:pic>
        <p:nvPicPr>
          <p:cNvPr id="1488" name="Google Shape;148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434" y="1381790"/>
            <a:ext cx="3173192" cy="2379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78"/>
          <p:cNvSpPr txBox="1"/>
          <p:nvPr>
            <p:ph idx="1" type="subTitle"/>
          </p:nvPr>
        </p:nvSpPr>
        <p:spPr>
          <a:xfrm>
            <a:off x="865675" y="1278275"/>
            <a:ext cx="70605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Folklore has created many false truths about mushrooms: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Myth</a:t>
            </a:r>
            <a:r>
              <a:rPr lang="en"/>
              <a:t>: Poisonous mushrooms always have bright and flashy colors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Myth</a:t>
            </a:r>
            <a:r>
              <a:rPr lang="en"/>
              <a:t>: Snails, insects, or other animals won’t eat poisonous mushrooms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Myth</a:t>
            </a:r>
            <a:r>
              <a:rPr lang="en"/>
              <a:t>: Toxic mushrooms smell and taste horrible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/>
              <a:t>Myth</a:t>
            </a:r>
            <a:r>
              <a:rPr lang="en"/>
              <a:t>: Any mushroom becomes safe if cooked/processed enough</a:t>
            </a:r>
            <a:endParaRPr/>
          </a:p>
        </p:txBody>
      </p:sp>
      <p:sp>
        <p:nvSpPr>
          <p:cNvPr id="1494" name="Google Shape;1494;p17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Myths</a:t>
            </a:r>
            <a:endParaRPr/>
          </a:p>
        </p:txBody>
      </p:sp>
      <p:pic>
        <p:nvPicPr>
          <p:cNvPr id="1495" name="Google Shape;1495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275" y="3104153"/>
            <a:ext cx="2081451" cy="156500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79"/>
          <p:cNvSpPr txBox="1"/>
          <p:nvPr>
            <p:ph idx="1" type="subTitle"/>
          </p:nvPr>
        </p:nvSpPr>
        <p:spPr>
          <a:xfrm>
            <a:off x="1041750" y="1196975"/>
            <a:ext cx="70605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/>
              <a:t>There are around </a:t>
            </a:r>
            <a:r>
              <a:rPr b="1" lang="en" sz="2500"/>
              <a:t>7,428</a:t>
            </a:r>
            <a:r>
              <a:rPr lang="en" sz="2500"/>
              <a:t> cases of exposure to toxic mushrooms, mostly by ingestion, each year.</a:t>
            </a:r>
            <a:endParaRPr sz="2500"/>
          </a:p>
        </p:txBody>
      </p:sp>
      <p:sp>
        <p:nvSpPr>
          <p:cNvPr id="1501" name="Google Shape;1501;p17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pic>
        <p:nvPicPr>
          <p:cNvPr id="1502" name="Google Shape;150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075" y="2724925"/>
            <a:ext cx="2423848" cy="181787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80"/>
          <p:cNvSpPr txBox="1"/>
          <p:nvPr>
            <p:ph type="title"/>
          </p:nvPr>
        </p:nvSpPr>
        <p:spPr>
          <a:xfrm>
            <a:off x="205225" y="2451025"/>
            <a:ext cx="51876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508" name="Google Shape;1508;p180"/>
          <p:cNvSpPr txBox="1"/>
          <p:nvPr>
            <p:ph idx="2" type="title"/>
          </p:nvPr>
        </p:nvSpPr>
        <p:spPr>
          <a:xfrm>
            <a:off x="3741925" y="1583468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509" name="Google Shape;150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900" y="1330828"/>
            <a:ext cx="2481850" cy="24818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